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7" r:id="rId10"/>
    <p:sldId id="265" r:id="rId11"/>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72F6FD3-D000-446E-9A07-BCF67B1B82DC}" type="datetimeFigureOut">
              <a:rPr lang="ru-KZ" smtClean="0"/>
              <a:t>04.11.2025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DD69B69-0CB1-49A9-B58B-A668A66FEF32}" type="slidenum">
              <a:rPr lang="ru-KZ" smtClean="0"/>
              <a:t>‹#›</a:t>
            </a:fld>
            <a:endParaRPr lang="ru-K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56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72F6FD3-D000-446E-9A07-BCF67B1B82DC}" type="datetimeFigureOut">
              <a:rPr lang="ru-KZ" smtClean="0"/>
              <a:t>04.11.2025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337034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72F6FD3-D000-446E-9A07-BCF67B1B82DC}" type="datetimeFigureOut">
              <a:rPr lang="ru-KZ" smtClean="0"/>
              <a:t>04.11.2025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197846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72F6FD3-D000-446E-9A07-BCF67B1B82DC}" type="datetimeFigureOut">
              <a:rPr lang="ru-KZ" smtClean="0"/>
              <a:t>04.11.2025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216907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72F6FD3-D000-446E-9A07-BCF67B1B82DC}" type="datetimeFigureOut">
              <a:rPr lang="ru-KZ" smtClean="0"/>
              <a:t>04.11.2025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DD69B69-0CB1-49A9-B58B-A668A66FEF32}" type="slidenum">
              <a:rPr lang="ru-KZ" smtClean="0"/>
              <a:t>‹#›</a:t>
            </a:fld>
            <a:endParaRPr lang="ru-K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63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72F6FD3-D000-446E-9A07-BCF67B1B82DC}" type="datetimeFigureOut">
              <a:rPr lang="ru-KZ" smtClean="0"/>
              <a:t>04.11.2025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364721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72F6FD3-D000-446E-9A07-BCF67B1B82DC}" type="datetimeFigureOut">
              <a:rPr lang="ru-KZ" smtClean="0"/>
              <a:t>04.11.2025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66632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72F6FD3-D000-446E-9A07-BCF67B1B82DC}" type="datetimeFigureOut">
              <a:rPr lang="ru-KZ" smtClean="0"/>
              <a:t>04.11.2025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347742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2F6FD3-D000-446E-9A07-BCF67B1B82DC}" type="datetimeFigureOut">
              <a:rPr lang="ru-KZ" smtClean="0"/>
              <a:t>04.11.2025</a:t>
            </a:fld>
            <a:endParaRPr lang="ru-K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KZ"/>
          </a:p>
        </p:txBody>
      </p:sp>
      <p:sp>
        <p:nvSpPr>
          <p:cNvPr id="9" name="Slide Number Placeholder 8"/>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177539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2F6FD3-D000-446E-9A07-BCF67B1B82DC}" type="datetimeFigureOut">
              <a:rPr lang="ru-KZ" smtClean="0"/>
              <a:t>04.11.2025</a:t>
            </a:fld>
            <a:endParaRPr lang="ru-K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K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D69B69-0CB1-49A9-B58B-A668A66FEF32}" type="slidenum">
              <a:rPr lang="ru-KZ" smtClean="0"/>
              <a:t>‹#›</a:t>
            </a:fld>
            <a:endParaRPr lang="ru-KZ"/>
          </a:p>
        </p:txBody>
      </p:sp>
    </p:spTree>
    <p:extLst>
      <p:ext uri="{BB962C8B-B14F-4D97-AF65-F5344CB8AC3E}">
        <p14:creationId xmlns:p14="http://schemas.microsoft.com/office/powerpoint/2010/main" val="209916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72F6FD3-D000-446E-9A07-BCF67B1B82DC}" type="datetimeFigureOut">
              <a:rPr lang="ru-KZ" smtClean="0"/>
              <a:t>04.11.2025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DD69B69-0CB1-49A9-B58B-A668A66FEF32}" type="slidenum">
              <a:rPr lang="ru-KZ" smtClean="0"/>
              <a:t>‹#›</a:t>
            </a:fld>
            <a:endParaRPr lang="ru-KZ"/>
          </a:p>
        </p:txBody>
      </p:sp>
    </p:spTree>
    <p:extLst>
      <p:ext uri="{BB962C8B-B14F-4D97-AF65-F5344CB8AC3E}">
        <p14:creationId xmlns:p14="http://schemas.microsoft.com/office/powerpoint/2010/main" val="133999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2F6FD3-D000-446E-9A07-BCF67B1B82DC}" type="datetimeFigureOut">
              <a:rPr lang="ru-KZ" smtClean="0"/>
              <a:t>04.11.2025</a:t>
            </a:fld>
            <a:endParaRPr lang="ru-K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K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D69B69-0CB1-49A9-B58B-A668A66FEF32}" type="slidenum">
              <a:rPr lang="ru-KZ" smtClean="0"/>
              <a:t>‹#›</a:t>
            </a:fld>
            <a:endParaRPr lang="ru-K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6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Молекулярная структура стекла">
            <a:extLst>
              <a:ext uri="{FF2B5EF4-FFF2-40B4-BE49-F238E27FC236}">
                <a16:creationId xmlns:a16="http://schemas.microsoft.com/office/drawing/2014/main" id="{65F37DC9-207D-AAB5-71CC-8210347BB75F}"/>
              </a:ext>
            </a:extLst>
          </p:cNvPr>
          <p:cNvPicPr>
            <a:picLocks noChangeAspect="1"/>
          </p:cNvPicPr>
          <p:nvPr/>
        </p:nvPicPr>
        <p:blipFill>
          <a:blip r:embed="rId2">
            <a:duotone>
              <a:schemeClr val="bg2">
                <a:shade val="45000"/>
                <a:satMod val="135000"/>
              </a:schemeClr>
              <a:prstClr val="white"/>
            </a:duotone>
            <a:alphaModFix amt="35000"/>
          </a:blip>
          <a:srcRect/>
          <a:stretch>
            <a:fill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5321EAD7-E50E-5F28-3BAF-8C3C20ED29C7}"/>
              </a:ext>
            </a:extLst>
          </p:cNvPr>
          <p:cNvSpPr>
            <a:spLocks noGrp="1"/>
          </p:cNvSpPr>
          <p:nvPr>
            <p:ph type="ctrTitle"/>
          </p:nvPr>
        </p:nvSpPr>
        <p:spPr>
          <a:xfrm>
            <a:off x="182880" y="2316533"/>
            <a:ext cx="11928055" cy="2008578"/>
          </a:xfrm>
        </p:spPr>
        <p:txBody>
          <a:bodyPr>
            <a:noAutofit/>
          </a:bodyPr>
          <a:lstStyle/>
          <a:p>
            <a:pPr algn="ctr"/>
            <a:r>
              <a:rPr lang="en-US" sz="5400" b="1" dirty="0"/>
              <a:t>Electronic structure of atoms. Basic rules of the quantum mechanical theory of atomic structure</a:t>
            </a:r>
            <a:endParaRPr lang="ru-KZ" sz="5400" b="1" dirty="0"/>
          </a:p>
        </p:txBody>
      </p:sp>
      <p:sp>
        <p:nvSpPr>
          <p:cNvPr id="3" name="Подзаголовок 2">
            <a:extLst>
              <a:ext uri="{FF2B5EF4-FFF2-40B4-BE49-F238E27FC236}">
                <a16:creationId xmlns:a16="http://schemas.microsoft.com/office/drawing/2014/main" id="{CB2CDE2C-0946-5772-38E4-EDC0EF93ACC2}"/>
              </a:ext>
            </a:extLst>
          </p:cNvPr>
          <p:cNvSpPr>
            <a:spLocks noGrp="1"/>
          </p:cNvSpPr>
          <p:nvPr>
            <p:ph type="subTitle" idx="1"/>
          </p:nvPr>
        </p:nvSpPr>
        <p:spPr>
          <a:xfrm>
            <a:off x="1100051" y="4455620"/>
            <a:ext cx="10058400" cy="1143000"/>
          </a:xfrm>
        </p:spPr>
        <p:txBody>
          <a:bodyPr>
            <a:normAutofit/>
          </a:bodyPr>
          <a:lstStyle/>
          <a:p>
            <a:pPr algn="r"/>
            <a:endParaRPr lang="en-US" dirty="0">
              <a:solidFill>
                <a:schemeClr val="tx1">
                  <a:lumMod val="85000"/>
                  <a:lumOff val="15000"/>
                </a:schemeClr>
              </a:solidFill>
              <a:latin typeface="+mn-lt"/>
            </a:endParaRPr>
          </a:p>
          <a:p>
            <a:pPr algn="r"/>
            <a:r>
              <a:rPr lang="en-US" dirty="0" err="1">
                <a:solidFill>
                  <a:schemeClr val="tx1">
                    <a:lumMod val="85000"/>
                    <a:lumOff val="15000"/>
                  </a:schemeClr>
                </a:solidFill>
                <a:latin typeface="+mn-lt"/>
              </a:rPr>
              <a:t>pHd</a:t>
            </a:r>
            <a:r>
              <a:rPr lang="en-US" dirty="0">
                <a:solidFill>
                  <a:schemeClr val="tx1">
                    <a:lumMod val="85000"/>
                    <a:lumOff val="15000"/>
                  </a:schemeClr>
                </a:solidFill>
                <a:latin typeface="+mn-lt"/>
              </a:rPr>
              <a:t> </a:t>
            </a:r>
            <a:r>
              <a:rPr lang="en-US" dirty="0" err="1">
                <a:solidFill>
                  <a:schemeClr val="tx1">
                    <a:lumMod val="85000"/>
                    <a:lumOff val="15000"/>
                  </a:schemeClr>
                </a:solidFill>
                <a:latin typeface="+mn-lt"/>
              </a:rPr>
              <a:t>Bakhadur</a:t>
            </a:r>
            <a:r>
              <a:rPr lang="en-US" dirty="0">
                <a:solidFill>
                  <a:schemeClr val="tx1">
                    <a:lumMod val="85000"/>
                    <a:lumOff val="15000"/>
                  </a:schemeClr>
                </a:solidFill>
                <a:latin typeface="+mn-lt"/>
              </a:rPr>
              <a:t> askar</a:t>
            </a:r>
            <a:endParaRPr lang="ru-KZ" dirty="0">
              <a:solidFill>
                <a:schemeClr val="tx1">
                  <a:lumMod val="85000"/>
                  <a:lumOff val="15000"/>
                </a:schemeClr>
              </a:solidFill>
              <a:latin typeface="+mn-lt"/>
            </a:endParaRPr>
          </a:p>
        </p:txBody>
      </p:sp>
      <p:cxnSp>
        <p:nvCxnSpPr>
          <p:cNvPr id="9" name="Straight Connector 8">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10">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B74C346-2E12-A186-441B-525BAC014E78}"/>
              </a:ext>
            </a:extLst>
          </p:cNvPr>
          <p:cNvSpPr txBox="1"/>
          <p:nvPr/>
        </p:nvSpPr>
        <p:spPr>
          <a:xfrm>
            <a:off x="10342880" y="47752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6" name="Рисунок 25">
            <a:extLst>
              <a:ext uri="{FF2B5EF4-FFF2-40B4-BE49-F238E27FC236}">
                <a16:creationId xmlns:a16="http://schemas.microsoft.com/office/drawing/2014/main" id="{4AA02907-CD6E-E230-4946-B185503AAE81}"/>
              </a:ext>
            </a:extLst>
          </p:cNvPr>
          <p:cNvPicPr>
            <a:picLocks noChangeAspect="1"/>
          </p:cNvPicPr>
          <p:nvPr/>
        </p:nvPicPr>
        <p:blipFill>
          <a:blip r:embed="rId3"/>
          <a:stretch>
            <a:fillRect/>
          </a:stretch>
        </p:blipFill>
        <p:spPr>
          <a:xfrm>
            <a:off x="182880" y="195606"/>
            <a:ext cx="1608378" cy="1663727"/>
          </a:xfrm>
          <a:prstGeom prst="rect">
            <a:avLst/>
          </a:prstGeom>
        </p:spPr>
      </p:pic>
      <p:pic>
        <p:nvPicPr>
          <p:cNvPr id="28" name="Рисунок 27">
            <a:extLst>
              <a:ext uri="{FF2B5EF4-FFF2-40B4-BE49-F238E27FC236}">
                <a16:creationId xmlns:a16="http://schemas.microsoft.com/office/drawing/2014/main" id="{E026B11E-9099-F5A4-0EB1-0E6F6F2A8A04}"/>
              </a:ext>
            </a:extLst>
          </p:cNvPr>
          <p:cNvPicPr>
            <a:picLocks noChangeAspect="1"/>
          </p:cNvPicPr>
          <p:nvPr/>
        </p:nvPicPr>
        <p:blipFill>
          <a:blip r:embed="rId4"/>
          <a:stretch>
            <a:fillRect/>
          </a:stretch>
        </p:blipFill>
        <p:spPr>
          <a:xfrm>
            <a:off x="10283859" y="126514"/>
            <a:ext cx="1755741" cy="1732820"/>
          </a:xfrm>
          <a:prstGeom prst="rect">
            <a:avLst/>
          </a:prstGeom>
        </p:spPr>
      </p:pic>
      <p:sp>
        <p:nvSpPr>
          <p:cNvPr id="29" name="TextBox 28">
            <a:extLst>
              <a:ext uri="{FF2B5EF4-FFF2-40B4-BE49-F238E27FC236}">
                <a16:creationId xmlns:a16="http://schemas.microsoft.com/office/drawing/2014/main" id="{94E98EEF-3D32-15E0-299F-A1AEBCFFA38D}"/>
              </a:ext>
            </a:extLst>
          </p:cNvPr>
          <p:cNvSpPr txBox="1"/>
          <p:nvPr/>
        </p:nvSpPr>
        <p:spPr>
          <a:xfrm>
            <a:off x="1850279" y="307328"/>
            <a:ext cx="828118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Al-Farabi Kazakh National University</a:t>
            </a:r>
            <a:endPar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Faculty of Chemistry and Chemical technology</a:t>
            </a:r>
            <a:endPar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Department of General and Inorganic Chemistry</a:t>
            </a:r>
            <a:endParaRPr kumimoji="0" lang="ru-K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6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26B74C6-51F8-1CBD-0DE8-C18A41D7D9D8}"/>
              </a:ext>
            </a:extLst>
          </p:cNvPr>
          <p:cNvSpPr>
            <a:spLocks noGrp="1"/>
          </p:cNvSpPr>
          <p:nvPr>
            <p:ph type="ctrTitle"/>
          </p:nvPr>
        </p:nvSpPr>
        <p:spPr>
          <a:xfrm>
            <a:off x="457200" y="640080"/>
            <a:ext cx="3659246" cy="2926080"/>
          </a:xfrm>
        </p:spPr>
        <p:txBody>
          <a:bodyPr>
            <a:normAutofit/>
          </a:bodyPr>
          <a:lstStyle/>
          <a:p>
            <a:r>
              <a:rPr lang="en-US" sz="4400">
                <a:solidFill>
                  <a:srgbClr val="FFFFFF"/>
                </a:solidFill>
              </a:rPr>
              <a:t>Questions?</a:t>
            </a:r>
            <a:endParaRPr lang="ru-KZ" sz="4400">
              <a:solidFill>
                <a:srgbClr val="FFFFFF"/>
              </a:solidFill>
            </a:endParaRPr>
          </a:p>
        </p:txBody>
      </p:sp>
      <p:pic>
        <p:nvPicPr>
          <p:cNvPr id="4" name="Picture 3" descr="Желтый вопросительный знак">
            <a:extLst>
              <a:ext uri="{FF2B5EF4-FFF2-40B4-BE49-F238E27FC236}">
                <a16:creationId xmlns:a16="http://schemas.microsoft.com/office/drawing/2014/main" id="{AC8FCF41-CA8A-86E8-5A8A-7FE748C09503}"/>
              </a:ext>
            </a:extLst>
          </p:cNvPr>
          <p:cNvPicPr>
            <a:picLocks noChangeAspect="1"/>
          </p:cNvPicPr>
          <p:nvPr/>
        </p:nvPicPr>
        <p:blipFill>
          <a:blip r:embed="rId2"/>
          <a:srcRect l="33926"/>
          <a:stretch>
            <a:fillRect/>
          </a:stretch>
        </p:blipFill>
        <p:spPr>
          <a:xfrm>
            <a:off x="4639733" y="10"/>
            <a:ext cx="7552266" cy="6857990"/>
          </a:xfrm>
          <a:prstGeom prst="rect">
            <a:avLst/>
          </a:prstGeom>
        </p:spPr>
      </p:pic>
      <p:sp>
        <p:nvSpPr>
          <p:cNvPr id="10" name="Rectangle 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7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7CFA82F-7A62-3F09-6ED7-56619838F6B2}"/>
              </a:ext>
            </a:extLst>
          </p:cNvPr>
          <p:cNvSpPr>
            <a:spLocks noGrp="1"/>
          </p:cNvSpPr>
          <p:nvPr>
            <p:ph type="title"/>
          </p:nvPr>
        </p:nvSpPr>
        <p:spPr>
          <a:xfrm>
            <a:off x="7859485" y="634946"/>
            <a:ext cx="3690257" cy="1450757"/>
          </a:xfrm>
        </p:spPr>
        <p:txBody>
          <a:bodyPr>
            <a:normAutofit/>
          </a:bodyPr>
          <a:lstStyle/>
          <a:p>
            <a:r>
              <a:rPr lang="en-US" sz="4100" b="1"/>
              <a:t>From Classical to Quantum Models</a:t>
            </a:r>
            <a:endParaRPr lang="ru-KZ" sz="4100"/>
          </a:p>
        </p:txBody>
      </p:sp>
      <p:pic>
        <p:nvPicPr>
          <p:cNvPr id="5" name="Рисунок 4">
            <a:extLst>
              <a:ext uri="{FF2B5EF4-FFF2-40B4-BE49-F238E27FC236}">
                <a16:creationId xmlns:a16="http://schemas.microsoft.com/office/drawing/2014/main" id="{CAEB7395-3B3E-173F-D9AB-1C30C714A230}"/>
              </a:ext>
            </a:extLst>
          </p:cNvPr>
          <p:cNvPicPr>
            <a:picLocks noChangeAspect="1"/>
          </p:cNvPicPr>
          <p:nvPr/>
        </p:nvPicPr>
        <p:blipFill>
          <a:blip r:embed="rId2"/>
          <a:srcRect b="7112"/>
          <a:stretch>
            <a:fillRect/>
          </a:stretch>
        </p:blipFill>
        <p:spPr>
          <a:xfrm>
            <a:off x="1136452" y="640081"/>
            <a:ext cx="5904895"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67546BFB-7325-BB96-CAB4-098DE7FD21A8}"/>
              </a:ext>
            </a:extLst>
          </p:cNvPr>
          <p:cNvSpPr>
            <a:spLocks noGrp="1"/>
          </p:cNvSpPr>
          <p:nvPr>
            <p:ph idx="1"/>
          </p:nvPr>
        </p:nvSpPr>
        <p:spPr>
          <a:xfrm>
            <a:off x="7859485" y="2198914"/>
            <a:ext cx="3690257" cy="3670180"/>
          </a:xfrm>
        </p:spPr>
        <p:txBody>
          <a:bodyPr>
            <a:normAutofit fontScale="92500"/>
          </a:bodyPr>
          <a:lstStyle/>
          <a:p>
            <a:r>
              <a:rPr lang="en-US" sz="1600" dirty="0"/>
              <a:t>The classical planetary model of the atom, proposed by Rutherford and refined by Bohr, could not explain several key phenomena such as the stability of atoms and the discrete line spectra observed in atomic emission.</a:t>
            </a:r>
            <a:br>
              <a:rPr lang="en-US" sz="1600" dirty="0"/>
            </a:br>
            <a:r>
              <a:rPr lang="en-US" sz="1600" dirty="0"/>
              <a:t>Quantum mechanics provided a new framework in which the behavior of electrons is described not by definite orbits but by wave functions (ψ) that represent probability distributions.</a:t>
            </a:r>
            <a:br>
              <a:rPr lang="en-US" sz="1600" dirty="0"/>
            </a:br>
            <a:r>
              <a:rPr lang="en-US" sz="1600" dirty="0"/>
              <a:t>This approach fundamentally changed our understanding of matter at the atomic scale.</a:t>
            </a:r>
          </a:p>
          <a:p>
            <a:r>
              <a:rPr lang="en-US" sz="1600" dirty="0"/>
              <a:t>In quantum mechanics, we cannot determine both the exact position and momentum of an electron simultaneously (Heisenberg’s uncertainty principle).</a:t>
            </a:r>
          </a:p>
          <a:p>
            <a:endParaRPr lang="ru-KZ" sz="1400" dirty="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173109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E8FE20-6151-7410-7B95-D5FDEAF6AB40}"/>
              </a:ext>
            </a:extLst>
          </p:cNvPr>
          <p:cNvSpPr>
            <a:spLocks noGrp="1"/>
          </p:cNvSpPr>
          <p:nvPr>
            <p:ph type="title"/>
          </p:nvPr>
        </p:nvSpPr>
        <p:spPr/>
        <p:txBody>
          <a:bodyPr/>
          <a:lstStyle/>
          <a:p>
            <a:r>
              <a:rPr lang="en-US" b="1" dirty="0"/>
              <a:t>Schrödinger Equation and Atomic Orbitals</a:t>
            </a:r>
            <a:endParaRPr lang="ru-KZ" dirty="0"/>
          </a:p>
        </p:txBody>
      </p:sp>
      <p:sp>
        <p:nvSpPr>
          <p:cNvPr id="3" name="Объект 2">
            <a:extLst>
              <a:ext uri="{FF2B5EF4-FFF2-40B4-BE49-F238E27FC236}">
                <a16:creationId xmlns:a16="http://schemas.microsoft.com/office/drawing/2014/main" id="{92118FC4-6996-455B-8869-F26056E65B6D}"/>
              </a:ext>
            </a:extLst>
          </p:cNvPr>
          <p:cNvSpPr>
            <a:spLocks noGrp="1"/>
          </p:cNvSpPr>
          <p:nvPr>
            <p:ph idx="1"/>
          </p:nvPr>
        </p:nvSpPr>
        <p:spPr/>
        <p:txBody>
          <a:bodyPr/>
          <a:lstStyle/>
          <a:p>
            <a:r>
              <a:rPr lang="en-US" dirty="0"/>
              <a:t>The central equation of quantum mechanics is the time-independent Schrödinger equation:</a:t>
            </a:r>
          </a:p>
          <a:p>
            <a:endParaRPr lang="en-US" dirty="0"/>
          </a:p>
          <a:p>
            <a:pPr marL="36000">
              <a:lnSpc>
                <a:spcPct val="50000"/>
              </a:lnSpc>
              <a:spcAft>
                <a:spcPts val="0"/>
              </a:spcAft>
            </a:pPr>
            <a:endParaRPr lang="en-US" sz="1600" dirty="0"/>
          </a:p>
          <a:p>
            <a:pPr marL="36000">
              <a:lnSpc>
                <a:spcPct val="50000"/>
              </a:lnSpc>
              <a:spcAft>
                <a:spcPts val="0"/>
              </a:spcAft>
            </a:pPr>
            <a:r>
              <a:rPr lang="en-US" sz="1600" dirty="0"/>
              <a:t>where Ĥ - is the Hamiltonian operator representing the total energy of the system, </a:t>
            </a:r>
          </a:p>
          <a:p>
            <a:pPr marL="36000">
              <a:lnSpc>
                <a:spcPct val="50000"/>
              </a:lnSpc>
              <a:spcAft>
                <a:spcPts val="0"/>
              </a:spcAft>
            </a:pPr>
            <a:r>
              <a:rPr lang="el-GR" sz="1600" dirty="0"/>
              <a:t>ψ </a:t>
            </a:r>
            <a:r>
              <a:rPr lang="en-US" sz="1600" dirty="0"/>
              <a:t>- is the wave function, </a:t>
            </a:r>
          </a:p>
          <a:p>
            <a:pPr marL="36000">
              <a:lnSpc>
                <a:spcPct val="50000"/>
              </a:lnSpc>
              <a:spcAft>
                <a:spcPts val="0"/>
              </a:spcAft>
            </a:pPr>
            <a:r>
              <a:rPr lang="en-US" sz="1600" dirty="0"/>
              <a:t>E - is the energy of the electron.</a:t>
            </a:r>
          </a:p>
          <a:p>
            <a:r>
              <a:rPr lang="en-US" dirty="0"/>
              <a:t>Solving this equation for the hydrogen atom yields a set of quantized energy levels and corresponding atomic orbitals—regions in space where there is a high probability of finding an electron.</a:t>
            </a:r>
          </a:p>
          <a:p>
            <a:r>
              <a:rPr lang="en-US" dirty="0"/>
              <a:t>Each orbital is characterized by a unique set of quantum numbers.</a:t>
            </a:r>
          </a:p>
          <a:p>
            <a:endParaRPr lang="ru-KZ" dirty="0"/>
          </a:p>
        </p:txBody>
      </p:sp>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FB7BAD46-274A-876D-4A39-BBAF4481D2F7}"/>
                  </a:ext>
                </a:extLst>
              </p:cNvPr>
              <p:cNvSpPr/>
              <p:nvPr/>
            </p:nvSpPr>
            <p:spPr>
              <a:xfrm>
                <a:off x="4805464" y="2324911"/>
                <a:ext cx="1828800" cy="369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acc>
                        <m:accPr>
                          <m:chr m:val="̂"/>
                          <m:ctrlPr>
                            <a:rPr lang="ar-IQ" i="1" smtClean="0">
                              <a:latin typeface="Cambria Math" panose="02040503050406030204" pitchFamily="18" charset="0"/>
                            </a:rPr>
                          </m:ctrlPr>
                        </m:accPr>
                        <m:e>
                          <m:r>
                            <a:rPr lang="ar-IQ" i="1">
                              <a:latin typeface="Cambria Math" panose="02040503050406030204" pitchFamily="18" charset="0"/>
                            </a:rPr>
                            <m:t>𝐻</m:t>
                          </m:r>
                        </m:e>
                      </m:acc>
                      <m:r>
                        <a:rPr lang="ar-IQ" i="1">
                          <a:latin typeface="Cambria Math" panose="02040503050406030204" pitchFamily="18" charset="0"/>
                        </a:rPr>
                        <m:t>𝜓</m:t>
                      </m:r>
                      <m:r>
                        <a:rPr lang="ar-IQ">
                          <a:latin typeface="Cambria Math" panose="02040503050406030204" pitchFamily="18" charset="0"/>
                        </a:rPr>
                        <m:t>=</m:t>
                      </m:r>
                      <m:r>
                        <a:rPr lang="ar-IQ" i="1">
                          <a:latin typeface="Cambria Math" panose="02040503050406030204" pitchFamily="18" charset="0"/>
                        </a:rPr>
                        <m:t>𝐸</m:t>
                      </m:r>
                      <m:r>
                        <a:rPr lang="ar-IQ" i="1">
                          <a:latin typeface="Cambria Math" panose="02040503050406030204" pitchFamily="18" charset="0"/>
                        </a:rPr>
                        <m:t>𝜓</m:t>
                      </m:r>
                    </m:oMath>
                  </m:oMathPara>
                </a14:m>
                <a:endParaRPr lang="ar-IQ" dirty="0"/>
              </a:p>
            </p:txBody>
          </p:sp>
        </mc:Choice>
        <mc:Fallback>
          <p:sp>
            <p:nvSpPr>
              <p:cNvPr id="4" name="Прямоугольник 3">
                <a:extLst>
                  <a:ext uri="{FF2B5EF4-FFF2-40B4-BE49-F238E27FC236}">
                    <a16:creationId xmlns:a16="http://schemas.microsoft.com/office/drawing/2014/main" id="{FB7BAD46-274A-876D-4A39-BBAF4481D2F7}"/>
                  </a:ext>
                </a:extLst>
              </p:cNvPr>
              <p:cNvSpPr>
                <a:spLocks noRot="1" noChangeAspect="1" noMove="1" noResize="1" noEditPoints="1" noAdjustHandles="1" noChangeArrowheads="1" noChangeShapeType="1" noTextEdit="1"/>
              </p:cNvSpPr>
              <p:nvPr/>
            </p:nvSpPr>
            <p:spPr>
              <a:xfrm>
                <a:off x="4805464" y="2324911"/>
                <a:ext cx="1828800" cy="369651"/>
              </a:xfrm>
              <a:prstGeom prst="rect">
                <a:avLst/>
              </a:prstGeom>
              <a:blipFill>
                <a:blip r:embed="rId2"/>
                <a:stretch>
                  <a:fillRect b="-14063"/>
                </a:stretch>
              </a:blipFill>
            </p:spPr>
            <p:txBody>
              <a:bodyPr/>
              <a:lstStyle/>
              <a:p>
                <a:r>
                  <a:rPr lang="ru-KZ">
                    <a:noFill/>
                  </a:rPr>
                  <a:t> </a:t>
                </a:r>
              </a:p>
            </p:txBody>
          </p:sp>
        </mc:Fallback>
      </mc:AlternateContent>
    </p:spTree>
    <p:extLst>
      <p:ext uri="{BB962C8B-B14F-4D97-AF65-F5344CB8AC3E}">
        <p14:creationId xmlns:p14="http://schemas.microsoft.com/office/powerpoint/2010/main" val="309438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B2780E-9A99-285C-17E2-EB17A0C1A1F4}"/>
              </a:ext>
            </a:extLst>
          </p:cNvPr>
          <p:cNvSpPr>
            <a:spLocks noGrp="1"/>
          </p:cNvSpPr>
          <p:nvPr>
            <p:ph type="title"/>
          </p:nvPr>
        </p:nvSpPr>
        <p:spPr/>
        <p:txBody>
          <a:bodyPr>
            <a:normAutofit/>
          </a:bodyPr>
          <a:lstStyle/>
          <a:p>
            <a:r>
              <a:rPr lang="en-US" b="1" dirty="0"/>
              <a:t>Quantum Numbers and Their Physical Meaning</a:t>
            </a:r>
            <a:endParaRPr lang="ru-KZ" dirty="0"/>
          </a:p>
        </p:txBody>
      </p:sp>
      <p:sp>
        <p:nvSpPr>
          <p:cNvPr id="3" name="Объект 2">
            <a:extLst>
              <a:ext uri="{FF2B5EF4-FFF2-40B4-BE49-F238E27FC236}">
                <a16:creationId xmlns:a16="http://schemas.microsoft.com/office/drawing/2014/main" id="{51525C04-271C-8808-0493-34BDEACC509D}"/>
              </a:ext>
            </a:extLst>
          </p:cNvPr>
          <p:cNvSpPr>
            <a:spLocks noGrp="1"/>
          </p:cNvSpPr>
          <p:nvPr>
            <p:ph idx="1"/>
          </p:nvPr>
        </p:nvSpPr>
        <p:spPr/>
        <p:txBody>
          <a:bodyPr/>
          <a:lstStyle/>
          <a:p>
            <a:r>
              <a:rPr lang="en-US" dirty="0"/>
              <a:t>Every electron in an atom is described by four quantum numbers:</a:t>
            </a:r>
          </a:p>
          <a:p>
            <a:pPr>
              <a:buFont typeface="Wingdings" panose="05000000000000000000" pitchFamily="2" charset="2"/>
              <a:buChar char="v"/>
            </a:pPr>
            <a:r>
              <a:rPr lang="en-US" dirty="0"/>
              <a:t>Principal quantum number (n) — determines the size and energy of the orbital (n = 1, 2, 3, …).</a:t>
            </a:r>
          </a:p>
          <a:p>
            <a:pPr>
              <a:buFont typeface="Wingdings" panose="05000000000000000000" pitchFamily="2" charset="2"/>
              <a:buChar char="v"/>
            </a:pPr>
            <a:r>
              <a:rPr lang="en-US" dirty="0"/>
              <a:t>Azimuthal (angular momentum) quantum number (l) — defines the shape of the orbital (l = 0 → s, 1 → p, 2 → d, 3 → f).</a:t>
            </a:r>
          </a:p>
          <a:p>
            <a:pPr>
              <a:buFont typeface="Wingdings" panose="05000000000000000000" pitchFamily="2" charset="2"/>
              <a:buChar char="v"/>
            </a:pPr>
            <a:r>
              <a:rPr lang="en-US" dirty="0"/>
              <a:t>Magnetic quantum number (mₗ) — specifies the orientation of the orbital in space (−l ≤ mₗ ≤ +l).</a:t>
            </a:r>
          </a:p>
          <a:p>
            <a:pPr>
              <a:buFont typeface="Wingdings" panose="05000000000000000000" pitchFamily="2" charset="2"/>
              <a:buChar char="v"/>
            </a:pPr>
            <a:r>
              <a:rPr lang="en-US" dirty="0"/>
              <a:t>Spin quantum number (mₛ) — describes the intrinsic spin of the electron, with possible values +½ or −½.</a:t>
            </a:r>
          </a:p>
          <a:p>
            <a:r>
              <a:rPr lang="en-US" dirty="0"/>
              <a:t>These quantum numbers form the foundation of the quantum mechanical description of atomic structure.</a:t>
            </a:r>
          </a:p>
          <a:p>
            <a:endParaRPr lang="ru-KZ" dirty="0"/>
          </a:p>
        </p:txBody>
      </p:sp>
    </p:spTree>
    <p:extLst>
      <p:ext uri="{BB962C8B-B14F-4D97-AF65-F5344CB8AC3E}">
        <p14:creationId xmlns:p14="http://schemas.microsoft.com/office/powerpoint/2010/main" val="241720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BB1F381-850E-27F1-4A82-5FF9FBE24277}"/>
              </a:ext>
            </a:extLst>
          </p:cNvPr>
          <p:cNvSpPr>
            <a:spLocks noGrp="1"/>
          </p:cNvSpPr>
          <p:nvPr>
            <p:ph type="title"/>
          </p:nvPr>
        </p:nvSpPr>
        <p:spPr>
          <a:xfrm>
            <a:off x="7859485" y="634946"/>
            <a:ext cx="3690257" cy="1450757"/>
          </a:xfrm>
        </p:spPr>
        <p:txBody>
          <a:bodyPr>
            <a:normAutofit/>
          </a:bodyPr>
          <a:lstStyle/>
          <a:p>
            <a:r>
              <a:rPr lang="en-US" sz="3400" b="1"/>
              <a:t>Shapes and Properties of Atomic Orbitals</a:t>
            </a:r>
            <a:endParaRPr lang="ru-KZ" sz="3400"/>
          </a:p>
        </p:txBody>
      </p:sp>
      <p:pic>
        <p:nvPicPr>
          <p:cNvPr id="4" name="Рисунок 3">
            <a:extLst>
              <a:ext uri="{FF2B5EF4-FFF2-40B4-BE49-F238E27FC236}">
                <a16:creationId xmlns:a16="http://schemas.microsoft.com/office/drawing/2014/main" id="{F0E46EAB-5D68-4003-E61B-27DF6A4C538B}"/>
              </a:ext>
            </a:extLst>
          </p:cNvPr>
          <p:cNvPicPr>
            <a:picLocks noChangeAspect="1"/>
          </p:cNvPicPr>
          <p:nvPr/>
        </p:nvPicPr>
        <p:blipFill>
          <a:blip r:embed="rId2"/>
          <a:stretch>
            <a:fillRect/>
          </a:stretch>
        </p:blipFill>
        <p:spPr>
          <a:xfrm>
            <a:off x="633999" y="1267530"/>
            <a:ext cx="6909801" cy="4059507"/>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0C9EEEA3-38F0-12A2-BD09-14F090FF26E9}"/>
              </a:ext>
            </a:extLst>
          </p:cNvPr>
          <p:cNvSpPr>
            <a:spLocks noGrp="1"/>
          </p:cNvSpPr>
          <p:nvPr>
            <p:ph idx="1"/>
          </p:nvPr>
        </p:nvSpPr>
        <p:spPr>
          <a:xfrm>
            <a:off x="7859485" y="2198914"/>
            <a:ext cx="3690257" cy="3670180"/>
          </a:xfrm>
        </p:spPr>
        <p:txBody>
          <a:bodyPr>
            <a:normAutofit/>
          </a:bodyPr>
          <a:lstStyle/>
          <a:p>
            <a:r>
              <a:rPr lang="en-US" sz="1300"/>
              <a:t>Each type of orbital has a characteristic spatial distribution of electron density:</a:t>
            </a:r>
          </a:p>
          <a:p>
            <a:pPr>
              <a:buFont typeface="Wingdings" panose="05000000000000000000" pitchFamily="2" charset="2"/>
              <a:buChar char="v"/>
            </a:pPr>
            <a:r>
              <a:rPr lang="en-US" sz="1300"/>
              <a:t>s-orbitals are spherical and centered around the nucleus.</a:t>
            </a:r>
          </a:p>
          <a:p>
            <a:pPr>
              <a:buFont typeface="Wingdings" panose="05000000000000000000" pitchFamily="2" charset="2"/>
              <a:buChar char="v"/>
            </a:pPr>
            <a:r>
              <a:rPr lang="en-US" sz="1300"/>
              <a:t>p-orbitals have a dumbbell shape, oriented along the x, y, and z axes.</a:t>
            </a:r>
          </a:p>
          <a:p>
            <a:pPr>
              <a:buFont typeface="Wingdings" panose="05000000000000000000" pitchFamily="2" charset="2"/>
              <a:buChar char="v"/>
            </a:pPr>
            <a:r>
              <a:rPr lang="en-US" sz="1300"/>
              <a:t>d- and f-orbitals exhibit more complex geometries, crucial for transition metals and lanthanides.</a:t>
            </a:r>
          </a:p>
          <a:p>
            <a:r>
              <a:rPr lang="en-US" sz="1300"/>
              <a:t>The probability of finding an electron decreases rapidly with increasing distance from the nucleus, but never becomes exactly zero.</a:t>
            </a:r>
          </a:p>
          <a:p>
            <a:r>
              <a:rPr lang="en-US" sz="1300"/>
              <a:t>Orbitals are not fixed paths; they represent electron probability distributions derived from ψ².</a:t>
            </a:r>
          </a:p>
          <a:p>
            <a:endParaRPr lang="ru-KZ" sz="1300"/>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31079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DBE8AF-A474-4686-F935-DFB3C7A2F0FC}"/>
              </a:ext>
            </a:extLst>
          </p:cNvPr>
          <p:cNvSpPr>
            <a:spLocks noGrp="1"/>
          </p:cNvSpPr>
          <p:nvPr>
            <p:ph type="title"/>
          </p:nvPr>
        </p:nvSpPr>
        <p:spPr/>
        <p:txBody>
          <a:bodyPr>
            <a:normAutofit/>
          </a:bodyPr>
          <a:lstStyle/>
          <a:p>
            <a:r>
              <a:rPr lang="en-US" b="1" dirty="0"/>
              <a:t>Principles Governing Electron Arrangement </a:t>
            </a:r>
            <a:endParaRPr lang="ru-KZ" dirty="0"/>
          </a:p>
        </p:txBody>
      </p:sp>
      <p:sp>
        <p:nvSpPr>
          <p:cNvPr id="3" name="Объект 2">
            <a:extLst>
              <a:ext uri="{FF2B5EF4-FFF2-40B4-BE49-F238E27FC236}">
                <a16:creationId xmlns:a16="http://schemas.microsoft.com/office/drawing/2014/main" id="{6A13A74C-3645-9632-5D78-963E116405A1}"/>
              </a:ext>
            </a:extLst>
          </p:cNvPr>
          <p:cNvSpPr>
            <a:spLocks noGrp="1"/>
          </p:cNvSpPr>
          <p:nvPr>
            <p:ph idx="1"/>
          </p:nvPr>
        </p:nvSpPr>
        <p:spPr/>
        <p:txBody>
          <a:bodyPr/>
          <a:lstStyle/>
          <a:p>
            <a:r>
              <a:rPr lang="en-US" dirty="0"/>
              <a:t>Three fundamental principles determine how electrons occupy orbitals:</a:t>
            </a:r>
          </a:p>
          <a:p>
            <a:r>
              <a:rPr lang="en-US" sz="2400" b="1" u="sng" dirty="0"/>
              <a:t>Aufbau Principle:</a:t>
            </a:r>
            <a:br>
              <a:rPr lang="en-US" sz="2400" u="sng" dirty="0"/>
            </a:br>
            <a:r>
              <a:rPr lang="en-US" dirty="0"/>
              <a:t>Electrons fill orbitals of lowest available energy first. The order follows the pattern:</a:t>
            </a:r>
            <a:br>
              <a:rPr lang="en-US" dirty="0"/>
            </a:br>
            <a:r>
              <a:rPr lang="en-US" dirty="0"/>
              <a:t>1s → 2s → 2p → 3s → 3p → 4s → 3d → 4p → 5s → …</a:t>
            </a:r>
          </a:p>
          <a:p>
            <a:r>
              <a:rPr lang="en-US" sz="2400" b="1" u="sng" dirty="0"/>
              <a:t>Pauli Exclusion Principle:</a:t>
            </a:r>
            <a:br>
              <a:rPr lang="en-US" dirty="0"/>
            </a:br>
            <a:r>
              <a:rPr lang="en-US" dirty="0"/>
              <a:t>No two electrons in the same atom can have identical sets of four quantum numbers.</a:t>
            </a:r>
            <a:br>
              <a:rPr lang="en-US" dirty="0"/>
            </a:br>
            <a:r>
              <a:rPr lang="en-US" dirty="0"/>
              <a:t>→ Each orbital can contain a maximum of two electrons with opposite spins.</a:t>
            </a:r>
          </a:p>
          <a:p>
            <a:r>
              <a:rPr lang="en-US" sz="2400" b="1" u="sng" dirty="0"/>
              <a:t>Hund’s Rule:</a:t>
            </a:r>
            <a:br>
              <a:rPr lang="en-US" dirty="0"/>
            </a:br>
            <a:r>
              <a:rPr lang="en-US" dirty="0"/>
              <a:t>In orbitals of equal energy (degenerate orbitals), electrons occupy separate orbitals singly before pairing up, to minimize electron-electron repulsion.</a:t>
            </a:r>
          </a:p>
          <a:p>
            <a:endParaRPr lang="ru-KZ" dirty="0"/>
          </a:p>
        </p:txBody>
      </p:sp>
    </p:spTree>
    <p:extLst>
      <p:ext uri="{BB962C8B-B14F-4D97-AF65-F5344CB8AC3E}">
        <p14:creationId xmlns:p14="http://schemas.microsoft.com/office/powerpoint/2010/main" val="213985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57EECB-383F-2251-5A9B-5361BD04B49E}"/>
              </a:ext>
            </a:extLst>
          </p:cNvPr>
          <p:cNvSpPr>
            <a:spLocks noGrp="1"/>
          </p:cNvSpPr>
          <p:nvPr>
            <p:ph type="title"/>
          </p:nvPr>
        </p:nvSpPr>
        <p:spPr/>
        <p:txBody>
          <a:bodyPr>
            <a:normAutofit/>
          </a:bodyPr>
          <a:lstStyle/>
          <a:p>
            <a:r>
              <a:rPr lang="en-US" b="1" dirty="0"/>
              <a:t>Electron Configurations and Periodic Properties</a:t>
            </a:r>
            <a:endParaRPr lang="ru-KZ" dirty="0"/>
          </a:p>
        </p:txBody>
      </p:sp>
      <p:sp>
        <p:nvSpPr>
          <p:cNvPr id="3" name="Объект 2">
            <a:extLst>
              <a:ext uri="{FF2B5EF4-FFF2-40B4-BE49-F238E27FC236}">
                <a16:creationId xmlns:a16="http://schemas.microsoft.com/office/drawing/2014/main" id="{D529DF67-D209-22C3-6DD9-5E1033153CF3}"/>
              </a:ext>
            </a:extLst>
          </p:cNvPr>
          <p:cNvSpPr>
            <a:spLocks noGrp="1"/>
          </p:cNvSpPr>
          <p:nvPr>
            <p:ph idx="1"/>
          </p:nvPr>
        </p:nvSpPr>
        <p:spPr/>
        <p:txBody>
          <a:bodyPr>
            <a:normAutofit lnSpcReduction="10000"/>
          </a:bodyPr>
          <a:lstStyle/>
          <a:p>
            <a:r>
              <a:rPr lang="en-US" dirty="0"/>
              <a:t>The arrangement of electrons among orbitals determines the chemical and physical properties of elements.</a:t>
            </a:r>
            <a:br>
              <a:rPr lang="en-US" dirty="0"/>
            </a:br>
            <a:r>
              <a:rPr lang="en-US" dirty="0"/>
              <a:t>Electron configurations can be written in shorthand notation:</a:t>
            </a:r>
          </a:p>
          <a:p>
            <a:r>
              <a:rPr lang="en-US" i="1" dirty="0"/>
              <a:t>H: 1s¹</a:t>
            </a:r>
          </a:p>
          <a:p>
            <a:r>
              <a:rPr lang="en-US" i="1" dirty="0"/>
              <a:t>O: 1s² 2s² 2p⁴</a:t>
            </a:r>
          </a:p>
          <a:p>
            <a:r>
              <a:rPr lang="en-US" i="1" dirty="0"/>
              <a:t>Fe: [</a:t>
            </a:r>
            <a:r>
              <a:rPr lang="en-US" i="1" dirty="0" err="1"/>
              <a:t>Ar</a:t>
            </a:r>
            <a:r>
              <a:rPr lang="en-US" i="1" dirty="0"/>
              <a:t>] 4s² 3d⁶</a:t>
            </a:r>
          </a:p>
          <a:p>
            <a:r>
              <a:rPr lang="en-US" dirty="0"/>
              <a:t>Patterns in electron configurations explain the structure of the periodic table, including:</a:t>
            </a:r>
          </a:p>
          <a:p>
            <a:pPr>
              <a:buFont typeface="Courier New" panose="02070309020205020404" pitchFamily="49" charset="0"/>
              <a:buChar char="o"/>
            </a:pPr>
            <a:r>
              <a:rPr lang="en-US" dirty="0"/>
              <a:t>Periodic trends (ionization energy, electronegativity, atomic radius)</a:t>
            </a:r>
          </a:p>
          <a:p>
            <a:pPr>
              <a:buFont typeface="Courier New" panose="02070309020205020404" pitchFamily="49" charset="0"/>
              <a:buChar char="o"/>
            </a:pPr>
            <a:r>
              <a:rPr lang="en-US" dirty="0"/>
              <a:t>Chemical reactivity and bonding behavior</a:t>
            </a:r>
          </a:p>
          <a:p>
            <a:r>
              <a:rPr lang="en-US" dirty="0"/>
              <a:t>Thus, quantum mechanics provides a theoretical basis for periodicity in the elements.</a:t>
            </a:r>
          </a:p>
          <a:p>
            <a:endParaRPr lang="ru-KZ" dirty="0"/>
          </a:p>
        </p:txBody>
      </p:sp>
    </p:spTree>
    <p:extLst>
      <p:ext uri="{BB962C8B-B14F-4D97-AF65-F5344CB8AC3E}">
        <p14:creationId xmlns:p14="http://schemas.microsoft.com/office/powerpoint/2010/main" val="264817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7D0E4F-6339-21B3-0A9C-231DF864FBC7}"/>
              </a:ext>
            </a:extLst>
          </p:cNvPr>
          <p:cNvSpPr>
            <a:spLocks noGrp="1"/>
          </p:cNvSpPr>
          <p:nvPr>
            <p:ph type="title"/>
          </p:nvPr>
        </p:nvSpPr>
        <p:spPr/>
        <p:txBody>
          <a:bodyPr>
            <a:normAutofit/>
          </a:bodyPr>
          <a:lstStyle/>
          <a:p>
            <a:r>
              <a:rPr lang="en-US" b="1" dirty="0"/>
              <a:t>Atomic Spectra and Quantization of Energy</a:t>
            </a:r>
            <a:endParaRPr lang="ru-KZ" dirty="0"/>
          </a:p>
        </p:txBody>
      </p:sp>
      <p:sp>
        <p:nvSpPr>
          <p:cNvPr id="3" name="Объект 2">
            <a:extLst>
              <a:ext uri="{FF2B5EF4-FFF2-40B4-BE49-F238E27FC236}">
                <a16:creationId xmlns:a16="http://schemas.microsoft.com/office/drawing/2014/main" id="{9479E8FC-51B9-A568-160A-21103162543C}"/>
              </a:ext>
            </a:extLst>
          </p:cNvPr>
          <p:cNvSpPr>
            <a:spLocks noGrp="1"/>
          </p:cNvSpPr>
          <p:nvPr>
            <p:ph idx="1"/>
          </p:nvPr>
        </p:nvSpPr>
        <p:spPr>
          <a:xfrm>
            <a:off x="345440" y="1845734"/>
            <a:ext cx="6889310" cy="4362026"/>
          </a:xfrm>
        </p:spPr>
        <p:txBody>
          <a:bodyPr/>
          <a:lstStyle/>
          <a:p>
            <a:r>
              <a:rPr lang="en-US" sz="2400" dirty="0"/>
              <a:t>When an atom absorbs energy, an electron transitions from a lower to a higher energy level (excited state).</a:t>
            </a:r>
            <a:br>
              <a:rPr lang="en-US" sz="2400" dirty="0"/>
            </a:br>
            <a:r>
              <a:rPr lang="en-US" sz="2400" dirty="0"/>
              <a:t>When it returns to a lower level, the energy difference is emitted as electromagnetic radiation (photon):</a:t>
            </a:r>
          </a:p>
          <a:p>
            <a:endParaRPr lang="ar-IQ" sz="2400" dirty="0"/>
          </a:p>
          <a:p>
            <a:r>
              <a:rPr lang="en-US" sz="2400" dirty="0"/>
              <a:t>This explains the line spectra of atoms — distinct wavelengths corresponding to specific electronic transitions.</a:t>
            </a:r>
          </a:p>
          <a:p>
            <a:r>
              <a:rPr lang="en-US" sz="2400" dirty="0"/>
              <a:t>The hydrogen emission spectrum was one of the earliest confirmations of energy quantization and quantum theory.</a:t>
            </a:r>
          </a:p>
          <a:p>
            <a:endParaRPr lang="ru-KZ" dirty="0"/>
          </a:p>
        </p:txBody>
      </p:sp>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3ADE00FC-53B0-BC13-429E-AA3F4945F978}"/>
                  </a:ext>
                </a:extLst>
              </p:cNvPr>
              <p:cNvSpPr/>
              <p:nvPr/>
            </p:nvSpPr>
            <p:spPr>
              <a:xfrm>
                <a:off x="2041079" y="3260279"/>
                <a:ext cx="2529192" cy="5155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𝜈</m:t>
                      </m:r>
                      <m:r>
                        <a:rPr lang="en-US">
                          <a:latin typeface="Cambria Math" panose="02040503050406030204" pitchFamily="18" charset="0"/>
                        </a:rPr>
                        <m:t>=</m:t>
                      </m:r>
                      <m:sSub>
                        <m:sSubPr>
                          <m:ctrlPr>
                            <a:rPr lang="ar-IQ" i="1">
                              <a:latin typeface="Cambria Math" panose="02040503050406030204" pitchFamily="18" charset="0"/>
                            </a:rPr>
                          </m:ctrlPr>
                        </m:sSubPr>
                        <m:e>
                          <m:r>
                            <a:rPr lang="ar-IQ" i="1">
                              <a:latin typeface="Cambria Math" panose="02040503050406030204" pitchFamily="18" charset="0"/>
                            </a:rPr>
                            <m:t>𝐸</m:t>
                          </m:r>
                        </m:e>
                        <m:sub>
                          <m:r>
                            <a:rPr lang="ar-IQ">
                              <a:latin typeface="Cambria Math" panose="02040503050406030204" pitchFamily="18" charset="0"/>
                            </a:rPr>
                            <m:t>2</m:t>
                          </m:r>
                        </m:sub>
                      </m:sSub>
                      <m:r>
                        <a:rPr lang="ar-IQ">
                          <a:latin typeface="Cambria Math" panose="02040503050406030204" pitchFamily="18" charset="0"/>
                        </a:rPr>
                        <m:t>−</m:t>
                      </m:r>
                      <m:sSub>
                        <m:sSubPr>
                          <m:ctrlPr>
                            <a:rPr lang="ar-IQ" i="1">
                              <a:latin typeface="Cambria Math" panose="02040503050406030204" pitchFamily="18" charset="0"/>
                            </a:rPr>
                          </m:ctrlPr>
                        </m:sSubPr>
                        <m:e>
                          <m:r>
                            <a:rPr lang="ar-IQ" i="1">
                              <a:latin typeface="Cambria Math" panose="02040503050406030204" pitchFamily="18" charset="0"/>
                            </a:rPr>
                            <m:t>𝐸</m:t>
                          </m:r>
                        </m:e>
                        <m:sub>
                          <m:r>
                            <a:rPr lang="ar-IQ">
                              <a:latin typeface="Cambria Math" panose="02040503050406030204" pitchFamily="18" charset="0"/>
                            </a:rPr>
                            <m:t>1</m:t>
                          </m:r>
                        </m:sub>
                      </m:sSub>
                    </m:oMath>
                  </m:oMathPara>
                </a14:m>
                <a:endParaRPr lang="ru-KZ" dirty="0"/>
              </a:p>
            </p:txBody>
          </p:sp>
        </mc:Choice>
        <mc:Fallback>
          <p:sp>
            <p:nvSpPr>
              <p:cNvPr id="4" name="Прямоугольник 3">
                <a:extLst>
                  <a:ext uri="{FF2B5EF4-FFF2-40B4-BE49-F238E27FC236}">
                    <a16:creationId xmlns:a16="http://schemas.microsoft.com/office/drawing/2014/main" id="{3ADE00FC-53B0-BC13-429E-AA3F4945F978}"/>
                  </a:ext>
                </a:extLst>
              </p:cNvPr>
              <p:cNvSpPr>
                <a:spLocks noRot="1" noChangeAspect="1" noMove="1" noResize="1" noEditPoints="1" noAdjustHandles="1" noChangeArrowheads="1" noChangeShapeType="1" noTextEdit="1"/>
              </p:cNvSpPr>
              <p:nvPr/>
            </p:nvSpPr>
            <p:spPr>
              <a:xfrm>
                <a:off x="2041079" y="3260279"/>
                <a:ext cx="2529192" cy="515566"/>
              </a:xfrm>
              <a:prstGeom prst="rect">
                <a:avLst/>
              </a:prstGeom>
              <a:blipFill>
                <a:blip r:embed="rId2"/>
                <a:stretch>
                  <a:fillRect/>
                </a:stretch>
              </a:blipFill>
            </p:spPr>
            <p:txBody>
              <a:bodyPr/>
              <a:lstStyle/>
              <a:p>
                <a:r>
                  <a:rPr lang="ru-KZ">
                    <a:noFill/>
                  </a:rPr>
                  <a:t> </a:t>
                </a:r>
              </a:p>
            </p:txBody>
          </p:sp>
        </mc:Fallback>
      </mc:AlternateContent>
      <p:pic>
        <p:nvPicPr>
          <p:cNvPr id="5" name="Рисунок 4">
            <a:extLst>
              <a:ext uri="{FF2B5EF4-FFF2-40B4-BE49-F238E27FC236}">
                <a16:creationId xmlns:a16="http://schemas.microsoft.com/office/drawing/2014/main" id="{530CF4A6-703B-6924-BE70-8D6CE8460617}"/>
              </a:ext>
            </a:extLst>
          </p:cNvPr>
          <p:cNvPicPr>
            <a:picLocks noChangeAspect="1"/>
          </p:cNvPicPr>
          <p:nvPr/>
        </p:nvPicPr>
        <p:blipFill>
          <a:blip r:embed="rId3"/>
          <a:stretch>
            <a:fillRect/>
          </a:stretch>
        </p:blipFill>
        <p:spPr>
          <a:xfrm>
            <a:off x="7599680" y="1845734"/>
            <a:ext cx="4015916" cy="4114466"/>
          </a:xfrm>
          <a:prstGeom prst="rect">
            <a:avLst/>
          </a:prstGeom>
        </p:spPr>
      </p:pic>
    </p:spTree>
    <p:extLst>
      <p:ext uri="{BB962C8B-B14F-4D97-AF65-F5344CB8AC3E}">
        <p14:creationId xmlns:p14="http://schemas.microsoft.com/office/powerpoint/2010/main" val="414693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B72793-25A2-1EF4-A3E8-87F6FC8F287D}"/>
              </a:ext>
            </a:extLst>
          </p:cNvPr>
          <p:cNvSpPr>
            <a:spLocks noGrp="1"/>
          </p:cNvSpPr>
          <p:nvPr>
            <p:ph type="title"/>
          </p:nvPr>
        </p:nvSpPr>
        <p:spPr/>
        <p:txBody>
          <a:bodyPr/>
          <a:lstStyle/>
          <a:p>
            <a:r>
              <a:rPr lang="en-US" b="1" dirty="0"/>
              <a:t>Conclusion</a:t>
            </a:r>
            <a:endParaRPr lang="ru-KZ" dirty="0"/>
          </a:p>
        </p:txBody>
      </p:sp>
      <p:sp>
        <p:nvSpPr>
          <p:cNvPr id="3" name="Объект 2">
            <a:extLst>
              <a:ext uri="{FF2B5EF4-FFF2-40B4-BE49-F238E27FC236}">
                <a16:creationId xmlns:a16="http://schemas.microsoft.com/office/drawing/2014/main" id="{A850B94D-A922-CCE6-07F2-11D09950C929}"/>
              </a:ext>
            </a:extLst>
          </p:cNvPr>
          <p:cNvSpPr>
            <a:spLocks noGrp="1"/>
          </p:cNvSpPr>
          <p:nvPr>
            <p:ph idx="1"/>
          </p:nvPr>
        </p:nvSpPr>
        <p:spPr/>
        <p:txBody>
          <a:bodyPr/>
          <a:lstStyle/>
          <a:p>
            <a:r>
              <a:rPr lang="en-US" dirty="0"/>
              <a:t>The quantum mechanical model replaces classical orbits with probabilistic orbitals.</a:t>
            </a:r>
          </a:p>
          <a:p>
            <a:r>
              <a:rPr lang="en-US" dirty="0"/>
              <a:t>Wave functions describe electron distributions and energies precisely.</a:t>
            </a:r>
          </a:p>
          <a:p>
            <a:r>
              <a:rPr lang="en-US" dirty="0"/>
              <a:t>The arrangement of electrons explains the chemical behavior and periodicity of elements.</a:t>
            </a:r>
          </a:p>
          <a:p>
            <a:r>
              <a:rPr lang="en-US" dirty="0"/>
              <a:t>Quantum mechanics not only unified atomic theory but also laid the groundwork for modern chemistry, spectroscopy, and materials science.</a:t>
            </a:r>
          </a:p>
          <a:p>
            <a:endParaRPr lang="ru-KZ" dirty="0"/>
          </a:p>
        </p:txBody>
      </p:sp>
    </p:spTree>
    <p:extLst>
      <p:ext uri="{BB962C8B-B14F-4D97-AF65-F5344CB8AC3E}">
        <p14:creationId xmlns:p14="http://schemas.microsoft.com/office/powerpoint/2010/main" val="3396002150"/>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171</TotalTime>
  <Words>832</Words>
  <Application>Microsoft Office PowerPoint</Application>
  <PresentationFormat>Широкоэкранный</PresentationFormat>
  <Paragraphs>59</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Calibri</vt:lpstr>
      <vt:lpstr>Calibri Light</vt:lpstr>
      <vt:lpstr>Cambria Math</vt:lpstr>
      <vt:lpstr>Courier New</vt:lpstr>
      <vt:lpstr>Wingdings</vt:lpstr>
      <vt:lpstr>Ретро</vt:lpstr>
      <vt:lpstr>Electronic structure of atoms. Basic rules of the quantum mechanical theory of atomic structure</vt:lpstr>
      <vt:lpstr>From Classical to Quantum Models</vt:lpstr>
      <vt:lpstr>Schrödinger Equation and Atomic Orbitals</vt:lpstr>
      <vt:lpstr>Quantum Numbers and Their Physical Meaning</vt:lpstr>
      <vt:lpstr>Shapes and Properties of Atomic Orbitals</vt:lpstr>
      <vt:lpstr>Principles Governing Electron Arrangement </vt:lpstr>
      <vt:lpstr>Electron Configurations and Periodic Properties</vt:lpstr>
      <vt:lpstr>Atomic Spectra and Quantization of Energy</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eze</dc:creator>
  <cp:lastModifiedBy>eze</cp:lastModifiedBy>
  <cp:revision>1</cp:revision>
  <dcterms:created xsi:type="dcterms:W3CDTF">2025-11-04T10:21:42Z</dcterms:created>
  <dcterms:modified xsi:type="dcterms:W3CDTF">2025-11-04T13:13:03Z</dcterms:modified>
</cp:coreProperties>
</file>